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5" r:id="rId4"/>
    <p:sldId id="270" r:id="rId5"/>
    <p:sldId id="258" r:id="rId6"/>
    <p:sldId id="264" r:id="rId7"/>
    <p:sldId id="266" r:id="rId8"/>
    <p:sldId id="260" r:id="rId9"/>
    <p:sldId id="259" r:id="rId10"/>
    <p:sldId id="26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52499-286D-431A-A39B-6B1940FDD6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AE2C9-E2C6-499B-994E-FB8EF33AD46C}">
      <dgm:prSet phldrT="[Текст]"/>
      <dgm:spPr/>
      <dgm:t>
        <a:bodyPr/>
        <a:lstStyle/>
        <a:p>
          <a:r>
            <a:rPr lang="ru-RU" dirty="0"/>
            <a:t>Сформирован и доведен до ОО района  пакет нормативных документов и методических материалов </a:t>
          </a:r>
        </a:p>
      </dgm:t>
    </dgm:pt>
    <dgm:pt modelId="{517E619E-398C-4C94-A582-6A329E931707}" type="parTrans" cxnId="{7D706F98-DE0E-489F-91C6-8E69BF5262B1}">
      <dgm:prSet/>
      <dgm:spPr/>
      <dgm:t>
        <a:bodyPr/>
        <a:lstStyle/>
        <a:p>
          <a:endParaRPr lang="ru-RU"/>
        </a:p>
      </dgm:t>
    </dgm:pt>
    <dgm:pt modelId="{6381FE3E-5906-4141-BC31-BCBB81689EAD}" type="sibTrans" cxnId="{7D706F98-DE0E-489F-91C6-8E69BF5262B1}">
      <dgm:prSet/>
      <dgm:spPr/>
      <dgm:t>
        <a:bodyPr/>
        <a:lstStyle/>
        <a:p>
          <a:endParaRPr lang="ru-RU"/>
        </a:p>
      </dgm:t>
    </dgm:pt>
    <dgm:pt modelId="{0380FC7B-AE57-4531-AF81-C47E6058050C}">
      <dgm:prSet phldrT="[Текст]"/>
      <dgm:spPr/>
      <dgm:t>
        <a:bodyPr/>
        <a:lstStyle/>
        <a:p>
          <a:r>
            <a:rPr lang="ru-RU" dirty="0"/>
            <a:t> Нормативные документы в сфере ДО</a:t>
          </a:r>
        </a:p>
      </dgm:t>
    </dgm:pt>
    <dgm:pt modelId="{A13A5B3D-0FD8-460F-9DF0-95F1F0C3556E}" type="parTrans" cxnId="{B1F2FF93-92D6-489F-AD53-5A563524D262}">
      <dgm:prSet/>
      <dgm:spPr/>
      <dgm:t>
        <a:bodyPr/>
        <a:lstStyle/>
        <a:p>
          <a:endParaRPr lang="ru-RU"/>
        </a:p>
      </dgm:t>
    </dgm:pt>
    <dgm:pt modelId="{F40D8C07-D10D-46E8-BCBC-05FDC83F42BB}" type="sibTrans" cxnId="{B1F2FF93-92D6-489F-AD53-5A563524D262}">
      <dgm:prSet/>
      <dgm:spPr/>
      <dgm:t>
        <a:bodyPr/>
        <a:lstStyle/>
        <a:p>
          <a:endParaRPr lang="ru-RU"/>
        </a:p>
      </dgm:t>
    </dgm:pt>
    <dgm:pt modelId="{9E4D2600-91F4-4876-B324-18837C1A7B33}">
      <dgm:prSet phldrT="[Текст]"/>
      <dgm:spPr/>
      <dgm:t>
        <a:bodyPr/>
        <a:lstStyle/>
        <a:p>
          <a:r>
            <a:rPr lang="ru-RU" dirty="0"/>
            <a:t> Требования и методические рекомендации по разработке ДООП</a:t>
          </a:r>
        </a:p>
      </dgm:t>
    </dgm:pt>
    <dgm:pt modelId="{D088BBF2-E8B9-4E4E-A65C-EC85F9AEF7F2}" type="parTrans" cxnId="{BA2E4842-E8A1-469F-BEA2-673306FB3A49}">
      <dgm:prSet/>
      <dgm:spPr/>
      <dgm:t>
        <a:bodyPr/>
        <a:lstStyle/>
        <a:p>
          <a:endParaRPr lang="ru-RU"/>
        </a:p>
      </dgm:t>
    </dgm:pt>
    <dgm:pt modelId="{4D0E831E-B2E1-40BF-9C8C-3DFDD0EC98B0}" type="sibTrans" cxnId="{BA2E4842-E8A1-469F-BEA2-673306FB3A49}">
      <dgm:prSet/>
      <dgm:spPr/>
      <dgm:t>
        <a:bodyPr/>
        <a:lstStyle/>
        <a:p>
          <a:endParaRPr lang="ru-RU"/>
        </a:p>
      </dgm:t>
    </dgm:pt>
    <dgm:pt modelId="{BA9ACBF6-399D-42C6-911C-E810B39CEB57}">
      <dgm:prSet phldrT="[Текст]"/>
      <dgm:spPr/>
      <dgm:t>
        <a:bodyPr/>
        <a:lstStyle/>
        <a:p>
          <a:r>
            <a:rPr lang="ru-RU" dirty="0"/>
            <a:t>Разработаны для использования в ОО района ДООП </a:t>
          </a:r>
        </a:p>
      </dgm:t>
    </dgm:pt>
    <dgm:pt modelId="{3C7F98A3-E566-49A0-B259-888A6D7C42FA}" type="parTrans" cxnId="{E899866A-20E9-4B7D-B7F3-40A503756F00}">
      <dgm:prSet/>
      <dgm:spPr/>
      <dgm:t>
        <a:bodyPr/>
        <a:lstStyle/>
        <a:p>
          <a:endParaRPr lang="ru-RU"/>
        </a:p>
      </dgm:t>
    </dgm:pt>
    <dgm:pt modelId="{203059F6-0F54-456F-91BD-97848BF243D5}" type="sibTrans" cxnId="{E899866A-20E9-4B7D-B7F3-40A503756F00}">
      <dgm:prSet/>
      <dgm:spPr/>
      <dgm:t>
        <a:bodyPr/>
        <a:lstStyle/>
        <a:p>
          <a:endParaRPr lang="ru-RU"/>
        </a:p>
      </dgm:t>
    </dgm:pt>
    <dgm:pt modelId="{CB58B90F-2A0C-45B4-8F57-4A5EAAC30A14}">
      <dgm:prSet phldrT="[Текст]"/>
      <dgm:spPr/>
      <dgm:t>
        <a:bodyPr/>
        <a:lstStyle/>
        <a:p>
          <a:r>
            <a:rPr lang="ru-RU" dirty="0"/>
            <a:t>«Веселые нотки»</a:t>
          </a:r>
        </a:p>
      </dgm:t>
    </dgm:pt>
    <dgm:pt modelId="{FB0F8C5D-275E-4C55-8890-FB30F5D01B64}" type="parTrans" cxnId="{B2E6D308-FDD4-45D9-9999-F8129EC89087}">
      <dgm:prSet/>
      <dgm:spPr/>
      <dgm:t>
        <a:bodyPr/>
        <a:lstStyle/>
        <a:p>
          <a:endParaRPr lang="ru-RU"/>
        </a:p>
      </dgm:t>
    </dgm:pt>
    <dgm:pt modelId="{9121372C-904F-4DA1-8FDD-0E08FF136EF4}" type="sibTrans" cxnId="{B2E6D308-FDD4-45D9-9999-F8129EC89087}">
      <dgm:prSet/>
      <dgm:spPr/>
      <dgm:t>
        <a:bodyPr/>
        <a:lstStyle/>
        <a:p>
          <a:endParaRPr lang="ru-RU"/>
        </a:p>
      </dgm:t>
    </dgm:pt>
    <dgm:pt modelId="{4C5DBF06-3823-4309-A65C-89C93DA7C766}">
      <dgm:prSet phldrT="[Текст]"/>
      <dgm:spPr/>
      <dgm:t>
        <a:bodyPr/>
        <a:lstStyle/>
        <a:p>
          <a:r>
            <a:rPr lang="ru-RU" dirty="0"/>
            <a:t> «Азбука общения» и др.</a:t>
          </a:r>
        </a:p>
      </dgm:t>
    </dgm:pt>
    <dgm:pt modelId="{7079E59E-F9FA-4D42-9311-602A57D0C876}" type="parTrans" cxnId="{87EA50C8-AA16-43D7-8592-A1CD1D466342}">
      <dgm:prSet/>
      <dgm:spPr/>
      <dgm:t>
        <a:bodyPr/>
        <a:lstStyle/>
        <a:p>
          <a:endParaRPr lang="ru-RU"/>
        </a:p>
      </dgm:t>
    </dgm:pt>
    <dgm:pt modelId="{A77A7FE0-13B1-4332-A817-5A38726F3B5A}" type="sibTrans" cxnId="{87EA50C8-AA16-43D7-8592-A1CD1D466342}">
      <dgm:prSet/>
      <dgm:spPr/>
      <dgm:t>
        <a:bodyPr/>
        <a:lstStyle/>
        <a:p>
          <a:endParaRPr lang="ru-RU"/>
        </a:p>
      </dgm:t>
    </dgm:pt>
    <dgm:pt modelId="{D9C3A5FD-E9C5-4EA4-80CE-2DCF9015B02C}">
      <dgm:prSet phldrT="[Текст]"/>
      <dgm:spPr/>
      <dgm:t>
        <a:bodyPr/>
        <a:lstStyle/>
        <a:p>
          <a:r>
            <a:rPr lang="ru-RU" dirty="0"/>
            <a:t>Проведены индивидуальные тематические консультации</a:t>
          </a:r>
        </a:p>
      </dgm:t>
    </dgm:pt>
    <dgm:pt modelId="{40D34330-9F09-42F0-8EBE-EA5AF87D0518}" type="parTrans" cxnId="{E93DF537-A44C-405F-A975-B474ADEFD96E}">
      <dgm:prSet/>
      <dgm:spPr/>
      <dgm:t>
        <a:bodyPr/>
        <a:lstStyle/>
        <a:p>
          <a:endParaRPr lang="ru-RU"/>
        </a:p>
      </dgm:t>
    </dgm:pt>
    <dgm:pt modelId="{8F841E20-7844-4247-84E1-30DE37DE45F3}" type="sibTrans" cxnId="{E93DF537-A44C-405F-A975-B474ADEFD96E}">
      <dgm:prSet/>
      <dgm:spPr/>
      <dgm:t>
        <a:bodyPr/>
        <a:lstStyle/>
        <a:p>
          <a:endParaRPr lang="ru-RU"/>
        </a:p>
      </dgm:t>
    </dgm:pt>
    <dgm:pt modelId="{90FC2AD6-789F-48B0-8784-79620AF92812}">
      <dgm:prSet phldrT="[Текст]"/>
      <dgm:spPr/>
      <dgm:t>
        <a:bodyPr/>
        <a:lstStyle/>
        <a:p>
          <a:r>
            <a:rPr lang="ru-RU" dirty="0"/>
            <a:t>по возникающим проблемам работы в Навигаторе</a:t>
          </a:r>
        </a:p>
      </dgm:t>
    </dgm:pt>
    <dgm:pt modelId="{F0969A86-E837-4B66-83ED-1D280A6B6C08}" type="parTrans" cxnId="{CA7C5A5F-5948-434A-BAF1-94F959CF8FFC}">
      <dgm:prSet/>
      <dgm:spPr/>
      <dgm:t>
        <a:bodyPr/>
        <a:lstStyle/>
        <a:p>
          <a:endParaRPr lang="ru-RU"/>
        </a:p>
      </dgm:t>
    </dgm:pt>
    <dgm:pt modelId="{5A9E600B-5BD9-4666-9E64-044DD16C4CFB}" type="sibTrans" cxnId="{CA7C5A5F-5948-434A-BAF1-94F959CF8FFC}">
      <dgm:prSet/>
      <dgm:spPr/>
      <dgm:t>
        <a:bodyPr/>
        <a:lstStyle/>
        <a:p>
          <a:endParaRPr lang="ru-RU"/>
        </a:p>
      </dgm:t>
    </dgm:pt>
    <dgm:pt modelId="{7B2B10B5-176F-43CF-81D4-212A6403FD58}">
      <dgm:prSet/>
      <dgm:spPr/>
      <dgm:t>
        <a:bodyPr/>
        <a:lstStyle/>
        <a:p>
          <a:r>
            <a:rPr lang="ru-RU" dirty="0"/>
            <a:t>по разработке ДООП</a:t>
          </a:r>
        </a:p>
      </dgm:t>
    </dgm:pt>
    <dgm:pt modelId="{14F78B22-73F4-43FE-83AC-3A13D72A858B}" type="parTrans" cxnId="{B349B53F-E64F-48F8-9AEB-6BE69BC033E0}">
      <dgm:prSet/>
      <dgm:spPr/>
      <dgm:t>
        <a:bodyPr/>
        <a:lstStyle/>
        <a:p>
          <a:endParaRPr lang="ru-RU"/>
        </a:p>
      </dgm:t>
    </dgm:pt>
    <dgm:pt modelId="{54CE9B08-8ACD-4A6F-B7E4-13476D283DAD}" type="sibTrans" cxnId="{B349B53F-E64F-48F8-9AEB-6BE69BC033E0}">
      <dgm:prSet/>
      <dgm:spPr/>
      <dgm:t>
        <a:bodyPr/>
        <a:lstStyle/>
        <a:p>
          <a:endParaRPr lang="ru-RU"/>
        </a:p>
      </dgm:t>
    </dgm:pt>
    <dgm:pt modelId="{B296AC10-650C-4D09-8156-0ABE80B898B2}">
      <dgm:prSet/>
      <dgm:spPr/>
      <dgm:t>
        <a:bodyPr/>
        <a:lstStyle/>
        <a:p>
          <a:r>
            <a:rPr lang="ru-RU" dirty="0"/>
            <a:t>по планированию и организации деятельности по реализации ДОО</a:t>
          </a:r>
        </a:p>
      </dgm:t>
    </dgm:pt>
    <dgm:pt modelId="{A460EB6C-D9DB-468F-8D3E-F69B56C6EAC9}" type="parTrans" cxnId="{6B7D92D6-9B0A-4CB2-B5A3-920A736C561D}">
      <dgm:prSet/>
      <dgm:spPr/>
      <dgm:t>
        <a:bodyPr/>
        <a:lstStyle/>
        <a:p>
          <a:endParaRPr lang="ru-RU"/>
        </a:p>
      </dgm:t>
    </dgm:pt>
    <dgm:pt modelId="{5983D24F-EA4B-4CB1-BF35-B354D0828D31}" type="sibTrans" cxnId="{6B7D92D6-9B0A-4CB2-B5A3-920A736C561D}">
      <dgm:prSet/>
      <dgm:spPr/>
      <dgm:t>
        <a:bodyPr/>
        <a:lstStyle/>
        <a:p>
          <a:endParaRPr lang="ru-RU"/>
        </a:p>
      </dgm:t>
    </dgm:pt>
    <dgm:pt modelId="{23809A4F-A715-4A0D-9737-2CA0874C8E2E}">
      <dgm:prSet phldrT="[Текст]"/>
      <dgm:spPr/>
      <dgm:t>
        <a:bodyPr/>
        <a:lstStyle/>
        <a:p>
          <a:r>
            <a:rPr lang="ru-RU" dirty="0"/>
            <a:t>«Дорожная азбука»</a:t>
          </a:r>
        </a:p>
      </dgm:t>
    </dgm:pt>
    <dgm:pt modelId="{E62B0040-7E1D-40E8-846E-909104EA967F}" type="parTrans" cxnId="{E0019ED5-5E59-4D4A-BC19-8B109EE1B57A}">
      <dgm:prSet/>
      <dgm:spPr/>
      <dgm:t>
        <a:bodyPr/>
        <a:lstStyle/>
        <a:p>
          <a:endParaRPr lang="ru-RU"/>
        </a:p>
      </dgm:t>
    </dgm:pt>
    <dgm:pt modelId="{37211A03-F94A-46C6-BD60-9A9880462045}" type="sibTrans" cxnId="{E0019ED5-5E59-4D4A-BC19-8B109EE1B57A}">
      <dgm:prSet/>
      <dgm:spPr/>
      <dgm:t>
        <a:bodyPr/>
        <a:lstStyle/>
        <a:p>
          <a:endParaRPr lang="ru-RU"/>
        </a:p>
      </dgm:t>
    </dgm:pt>
    <dgm:pt modelId="{185B796B-D4C5-4DC9-9176-A78FFE499E1B}">
      <dgm:prSet phldrT="[Текст]"/>
      <dgm:spPr/>
      <dgm:t>
        <a:bodyPr/>
        <a:lstStyle/>
        <a:p>
          <a:r>
            <a:rPr lang="ru-RU" dirty="0"/>
            <a:t> «Уроки оригами»</a:t>
          </a:r>
        </a:p>
      </dgm:t>
    </dgm:pt>
    <dgm:pt modelId="{ED5973AF-9CB0-424C-B05F-1ACBAF911ACB}" type="parTrans" cxnId="{93978DBE-C674-4FB9-ABC0-F551BE4F4531}">
      <dgm:prSet/>
      <dgm:spPr/>
      <dgm:t>
        <a:bodyPr/>
        <a:lstStyle/>
        <a:p>
          <a:endParaRPr lang="ru-RU"/>
        </a:p>
      </dgm:t>
    </dgm:pt>
    <dgm:pt modelId="{BB3F42B0-3FA2-4FC2-AE50-F84D13C06553}" type="sibTrans" cxnId="{93978DBE-C674-4FB9-ABC0-F551BE4F4531}">
      <dgm:prSet/>
      <dgm:spPr/>
      <dgm:t>
        <a:bodyPr/>
        <a:lstStyle/>
        <a:p>
          <a:endParaRPr lang="ru-RU"/>
        </a:p>
      </dgm:t>
    </dgm:pt>
    <dgm:pt modelId="{8005627E-8873-48A9-A41B-FE1C7F445B6D}">
      <dgm:prSet phldrT="[Текст]"/>
      <dgm:spPr/>
      <dgm:t>
        <a:bodyPr/>
        <a:lstStyle/>
        <a:p>
          <a:r>
            <a:rPr lang="ru-RU" dirty="0"/>
            <a:t> Инструкции и памятки по работе в навигаторе</a:t>
          </a:r>
        </a:p>
      </dgm:t>
    </dgm:pt>
    <dgm:pt modelId="{4062767A-2676-4FD5-869E-8F36BADC0718}" type="parTrans" cxnId="{2F6AC2FE-4756-407D-A9E5-B8449838CD20}">
      <dgm:prSet/>
      <dgm:spPr/>
      <dgm:t>
        <a:bodyPr/>
        <a:lstStyle/>
        <a:p>
          <a:endParaRPr lang="ru-RU"/>
        </a:p>
      </dgm:t>
    </dgm:pt>
    <dgm:pt modelId="{553358FB-EE92-4228-838A-08F7441E1194}" type="sibTrans" cxnId="{2F6AC2FE-4756-407D-A9E5-B8449838CD20}">
      <dgm:prSet/>
      <dgm:spPr/>
      <dgm:t>
        <a:bodyPr/>
        <a:lstStyle/>
        <a:p>
          <a:endParaRPr lang="ru-RU"/>
        </a:p>
      </dgm:t>
    </dgm:pt>
    <dgm:pt modelId="{81E5A7B7-FC10-4B7C-9214-D5338D97D284}" type="pres">
      <dgm:prSet presAssocID="{A3D52499-286D-431A-A39B-6B1940FDD607}" presName="Name0" presStyleCnt="0">
        <dgm:presLayoutVars>
          <dgm:dir/>
          <dgm:animLvl val="lvl"/>
          <dgm:resizeHandles val="exact"/>
        </dgm:presLayoutVars>
      </dgm:prSet>
      <dgm:spPr/>
    </dgm:pt>
    <dgm:pt modelId="{6361DAF9-0DCB-4827-AF18-7B3FFFD527CE}" type="pres">
      <dgm:prSet presAssocID="{9F8AE2C9-E2C6-499B-994E-FB8EF33AD46C}" presName="linNode" presStyleCnt="0"/>
      <dgm:spPr/>
    </dgm:pt>
    <dgm:pt modelId="{90E6DD72-EE37-43E3-9BAB-181E5B0E013D}" type="pres">
      <dgm:prSet presAssocID="{9F8AE2C9-E2C6-499B-994E-FB8EF33AD4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24D9447-E11C-4253-9FB3-A6D082FA086B}" type="pres">
      <dgm:prSet presAssocID="{9F8AE2C9-E2C6-499B-994E-FB8EF33AD46C}" presName="descendantText" presStyleLbl="alignAccFollowNode1" presStyleIdx="0" presStyleCnt="3">
        <dgm:presLayoutVars>
          <dgm:bulletEnabled val="1"/>
        </dgm:presLayoutVars>
      </dgm:prSet>
      <dgm:spPr/>
    </dgm:pt>
    <dgm:pt modelId="{44AE6C2B-84B9-4229-A8AC-2E3E5BF09FC9}" type="pres">
      <dgm:prSet presAssocID="{6381FE3E-5906-4141-BC31-BCBB81689EAD}" presName="sp" presStyleCnt="0"/>
      <dgm:spPr/>
    </dgm:pt>
    <dgm:pt modelId="{AFC41456-D128-4284-8E6D-55835F788EA4}" type="pres">
      <dgm:prSet presAssocID="{BA9ACBF6-399D-42C6-911C-E810B39CEB57}" presName="linNode" presStyleCnt="0"/>
      <dgm:spPr/>
    </dgm:pt>
    <dgm:pt modelId="{00BB6869-E70A-4373-A8F2-C7173CCDC595}" type="pres">
      <dgm:prSet presAssocID="{BA9ACBF6-399D-42C6-911C-E810B39CEB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DB82444-E403-4291-A50A-744CF9730B8A}" type="pres">
      <dgm:prSet presAssocID="{BA9ACBF6-399D-42C6-911C-E810B39CEB57}" presName="descendantText" presStyleLbl="alignAccFollowNode1" presStyleIdx="1" presStyleCnt="3">
        <dgm:presLayoutVars>
          <dgm:bulletEnabled val="1"/>
        </dgm:presLayoutVars>
      </dgm:prSet>
      <dgm:spPr/>
    </dgm:pt>
    <dgm:pt modelId="{C304ABAC-9CCA-47AD-8F2A-12DB7BBE571B}" type="pres">
      <dgm:prSet presAssocID="{203059F6-0F54-456F-91BD-97848BF243D5}" presName="sp" presStyleCnt="0"/>
      <dgm:spPr/>
    </dgm:pt>
    <dgm:pt modelId="{28B0C6F6-1B0D-4FEE-9B07-373CD6E587D7}" type="pres">
      <dgm:prSet presAssocID="{D9C3A5FD-E9C5-4EA4-80CE-2DCF9015B02C}" presName="linNode" presStyleCnt="0"/>
      <dgm:spPr/>
    </dgm:pt>
    <dgm:pt modelId="{D85AB85F-B143-475C-ADEB-170F1A24E14B}" type="pres">
      <dgm:prSet presAssocID="{D9C3A5FD-E9C5-4EA4-80CE-2DCF9015B02C}" presName="parentText" presStyleLbl="node1" presStyleIdx="2" presStyleCnt="3" custLinFactNeighborX="-12" custLinFactNeighborY="3290">
        <dgm:presLayoutVars>
          <dgm:chMax val="1"/>
          <dgm:bulletEnabled val="1"/>
        </dgm:presLayoutVars>
      </dgm:prSet>
      <dgm:spPr/>
    </dgm:pt>
    <dgm:pt modelId="{377F62EC-539D-4CBC-B7A8-C2B69ABEB430}" type="pres">
      <dgm:prSet presAssocID="{D9C3A5FD-E9C5-4EA4-80CE-2DCF9015B02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2E6D308-FDD4-45D9-9999-F8129EC89087}" srcId="{BA9ACBF6-399D-42C6-911C-E810B39CEB57}" destId="{CB58B90F-2A0C-45B4-8F57-4A5EAAC30A14}" srcOrd="0" destOrd="0" parTransId="{FB0F8C5D-275E-4C55-8890-FB30F5D01B64}" sibTransId="{9121372C-904F-4DA1-8FDD-0E08FF136EF4}"/>
    <dgm:cxn modelId="{ED8DCC09-F635-4A06-A2A0-3F9BB7275D4B}" type="presOf" srcId="{23809A4F-A715-4A0D-9737-2CA0874C8E2E}" destId="{DDB82444-E403-4291-A50A-744CF9730B8A}" srcOrd="0" destOrd="1" presId="urn:microsoft.com/office/officeart/2005/8/layout/vList5"/>
    <dgm:cxn modelId="{0DBAA835-7EAB-432B-B83D-11DE4C152476}" type="presOf" srcId="{9E4D2600-91F4-4876-B324-18837C1A7B33}" destId="{D24D9447-E11C-4253-9FB3-A6D082FA086B}" srcOrd="0" destOrd="1" presId="urn:microsoft.com/office/officeart/2005/8/layout/vList5"/>
    <dgm:cxn modelId="{64836137-0072-4DF6-AE69-4159ABD849B4}" type="presOf" srcId="{A3D52499-286D-431A-A39B-6B1940FDD607}" destId="{81E5A7B7-FC10-4B7C-9214-D5338D97D284}" srcOrd="0" destOrd="0" presId="urn:microsoft.com/office/officeart/2005/8/layout/vList5"/>
    <dgm:cxn modelId="{E93DF537-A44C-405F-A975-B474ADEFD96E}" srcId="{A3D52499-286D-431A-A39B-6B1940FDD607}" destId="{D9C3A5FD-E9C5-4EA4-80CE-2DCF9015B02C}" srcOrd="2" destOrd="0" parTransId="{40D34330-9F09-42F0-8EBE-EA5AF87D0518}" sibTransId="{8F841E20-7844-4247-84E1-30DE37DE45F3}"/>
    <dgm:cxn modelId="{301AA93A-02BD-42B0-98F9-60806463E2CA}" type="presOf" srcId="{B296AC10-650C-4D09-8156-0ABE80B898B2}" destId="{377F62EC-539D-4CBC-B7A8-C2B69ABEB430}" srcOrd="0" destOrd="2" presId="urn:microsoft.com/office/officeart/2005/8/layout/vList5"/>
    <dgm:cxn modelId="{B349B53F-E64F-48F8-9AEB-6BE69BC033E0}" srcId="{D9C3A5FD-E9C5-4EA4-80CE-2DCF9015B02C}" destId="{7B2B10B5-176F-43CF-81D4-212A6403FD58}" srcOrd="1" destOrd="0" parTransId="{14F78B22-73F4-43FE-83AC-3A13D72A858B}" sibTransId="{54CE9B08-8ACD-4A6F-B7E4-13476D283DAD}"/>
    <dgm:cxn modelId="{043DCA5D-300A-4470-A639-FD4C7465CD2E}" type="presOf" srcId="{BA9ACBF6-399D-42C6-911C-E810B39CEB57}" destId="{00BB6869-E70A-4373-A8F2-C7173CCDC595}" srcOrd="0" destOrd="0" presId="urn:microsoft.com/office/officeart/2005/8/layout/vList5"/>
    <dgm:cxn modelId="{CA7C5A5F-5948-434A-BAF1-94F959CF8FFC}" srcId="{D9C3A5FD-E9C5-4EA4-80CE-2DCF9015B02C}" destId="{90FC2AD6-789F-48B0-8784-79620AF92812}" srcOrd="0" destOrd="0" parTransId="{F0969A86-E837-4B66-83ED-1D280A6B6C08}" sibTransId="{5A9E600B-5BD9-4666-9E64-044DD16C4CFB}"/>
    <dgm:cxn modelId="{BA2E4842-E8A1-469F-BEA2-673306FB3A49}" srcId="{9F8AE2C9-E2C6-499B-994E-FB8EF33AD46C}" destId="{9E4D2600-91F4-4876-B324-18837C1A7B33}" srcOrd="1" destOrd="0" parTransId="{D088BBF2-E8B9-4E4E-A65C-EC85F9AEF7F2}" sibTransId="{4D0E831E-B2E1-40BF-9C8C-3DFDD0EC98B0}"/>
    <dgm:cxn modelId="{E899866A-20E9-4B7D-B7F3-40A503756F00}" srcId="{A3D52499-286D-431A-A39B-6B1940FDD607}" destId="{BA9ACBF6-399D-42C6-911C-E810B39CEB57}" srcOrd="1" destOrd="0" parTransId="{3C7F98A3-E566-49A0-B259-888A6D7C42FA}" sibTransId="{203059F6-0F54-456F-91BD-97848BF243D5}"/>
    <dgm:cxn modelId="{BAC75B75-B088-47B8-A331-C2147C9B8080}" type="presOf" srcId="{90FC2AD6-789F-48B0-8784-79620AF92812}" destId="{377F62EC-539D-4CBC-B7A8-C2B69ABEB430}" srcOrd="0" destOrd="0" presId="urn:microsoft.com/office/officeart/2005/8/layout/vList5"/>
    <dgm:cxn modelId="{C7B58F59-86EC-427E-B2E0-1231D12AE12C}" type="presOf" srcId="{D9C3A5FD-E9C5-4EA4-80CE-2DCF9015B02C}" destId="{D85AB85F-B143-475C-ADEB-170F1A24E14B}" srcOrd="0" destOrd="0" presId="urn:microsoft.com/office/officeart/2005/8/layout/vList5"/>
    <dgm:cxn modelId="{B1F2FF93-92D6-489F-AD53-5A563524D262}" srcId="{9F8AE2C9-E2C6-499B-994E-FB8EF33AD46C}" destId="{0380FC7B-AE57-4531-AF81-C47E6058050C}" srcOrd="0" destOrd="0" parTransId="{A13A5B3D-0FD8-460F-9DF0-95F1F0C3556E}" sibTransId="{F40D8C07-D10D-46E8-BCBC-05FDC83F42BB}"/>
    <dgm:cxn modelId="{7D706F98-DE0E-489F-91C6-8E69BF5262B1}" srcId="{A3D52499-286D-431A-A39B-6B1940FDD607}" destId="{9F8AE2C9-E2C6-499B-994E-FB8EF33AD46C}" srcOrd="0" destOrd="0" parTransId="{517E619E-398C-4C94-A582-6A329E931707}" sibTransId="{6381FE3E-5906-4141-BC31-BCBB81689EAD}"/>
    <dgm:cxn modelId="{BA99D6B7-78F9-408D-9580-61CADE7BB8C4}" type="presOf" srcId="{185B796B-D4C5-4DC9-9176-A78FFE499E1B}" destId="{DDB82444-E403-4291-A50A-744CF9730B8A}" srcOrd="0" destOrd="2" presId="urn:microsoft.com/office/officeart/2005/8/layout/vList5"/>
    <dgm:cxn modelId="{D068C8B8-51EE-4A09-8A03-945E8422187E}" type="presOf" srcId="{4C5DBF06-3823-4309-A65C-89C93DA7C766}" destId="{DDB82444-E403-4291-A50A-744CF9730B8A}" srcOrd="0" destOrd="3" presId="urn:microsoft.com/office/officeart/2005/8/layout/vList5"/>
    <dgm:cxn modelId="{93978DBE-C674-4FB9-ABC0-F551BE4F4531}" srcId="{BA9ACBF6-399D-42C6-911C-E810B39CEB57}" destId="{185B796B-D4C5-4DC9-9176-A78FFE499E1B}" srcOrd="2" destOrd="0" parTransId="{ED5973AF-9CB0-424C-B05F-1ACBAF911ACB}" sibTransId="{BB3F42B0-3FA2-4FC2-AE50-F84D13C06553}"/>
    <dgm:cxn modelId="{87EA50C8-AA16-43D7-8592-A1CD1D466342}" srcId="{BA9ACBF6-399D-42C6-911C-E810B39CEB57}" destId="{4C5DBF06-3823-4309-A65C-89C93DA7C766}" srcOrd="3" destOrd="0" parTransId="{7079E59E-F9FA-4D42-9311-602A57D0C876}" sibTransId="{A77A7FE0-13B1-4332-A817-5A38726F3B5A}"/>
    <dgm:cxn modelId="{0F237FCA-2A94-4838-819E-475E6B9154D0}" type="presOf" srcId="{9F8AE2C9-E2C6-499B-994E-FB8EF33AD46C}" destId="{90E6DD72-EE37-43E3-9BAB-181E5B0E013D}" srcOrd="0" destOrd="0" presId="urn:microsoft.com/office/officeart/2005/8/layout/vList5"/>
    <dgm:cxn modelId="{8F207BD1-28FE-42B0-AF0E-6FFB0DF07E91}" type="presOf" srcId="{7B2B10B5-176F-43CF-81D4-212A6403FD58}" destId="{377F62EC-539D-4CBC-B7A8-C2B69ABEB430}" srcOrd="0" destOrd="1" presId="urn:microsoft.com/office/officeart/2005/8/layout/vList5"/>
    <dgm:cxn modelId="{E0019ED5-5E59-4D4A-BC19-8B109EE1B57A}" srcId="{BA9ACBF6-399D-42C6-911C-E810B39CEB57}" destId="{23809A4F-A715-4A0D-9737-2CA0874C8E2E}" srcOrd="1" destOrd="0" parTransId="{E62B0040-7E1D-40E8-846E-909104EA967F}" sibTransId="{37211A03-F94A-46C6-BD60-9A9880462045}"/>
    <dgm:cxn modelId="{6B7D92D6-9B0A-4CB2-B5A3-920A736C561D}" srcId="{D9C3A5FD-E9C5-4EA4-80CE-2DCF9015B02C}" destId="{B296AC10-650C-4D09-8156-0ABE80B898B2}" srcOrd="2" destOrd="0" parTransId="{A460EB6C-D9DB-468F-8D3E-F69B56C6EAC9}" sibTransId="{5983D24F-EA4B-4CB1-BF35-B354D0828D31}"/>
    <dgm:cxn modelId="{D21411E3-12D2-4E6F-8612-7DDCFA617ADC}" type="presOf" srcId="{8005627E-8873-48A9-A41B-FE1C7F445B6D}" destId="{D24D9447-E11C-4253-9FB3-A6D082FA086B}" srcOrd="0" destOrd="2" presId="urn:microsoft.com/office/officeart/2005/8/layout/vList5"/>
    <dgm:cxn modelId="{1FCCCBE9-CFFF-43ED-86A7-5D264CB84CF9}" type="presOf" srcId="{CB58B90F-2A0C-45B4-8F57-4A5EAAC30A14}" destId="{DDB82444-E403-4291-A50A-744CF9730B8A}" srcOrd="0" destOrd="0" presId="urn:microsoft.com/office/officeart/2005/8/layout/vList5"/>
    <dgm:cxn modelId="{B28A19FC-2BC7-442D-A52E-A00C219FC809}" type="presOf" srcId="{0380FC7B-AE57-4531-AF81-C47E6058050C}" destId="{D24D9447-E11C-4253-9FB3-A6D082FA086B}" srcOrd="0" destOrd="0" presId="urn:microsoft.com/office/officeart/2005/8/layout/vList5"/>
    <dgm:cxn modelId="{2F6AC2FE-4756-407D-A9E5-B8449838CD20}" srcId="{9F8AE2C9-E2C6-499B-994E-FB8EF33AD46C}" destId="{8005627E-8873-48A9-A41B-FE1C7F445B6D}" srcOrd="2" destOrd="0" parTransId="{4062767A-2676-4FD5-869E-8F36BADC0718}" sibTransId="{553358FB-EE92-4228-838A-08F7441E1194}"/>
    <dgm:cxn modelId="{CD6D633E-0E80-4851-9B14-680D4C8AED4B}" type="presParOf" srcId="{81E5A7B7-FC10-4B7C-9214-D5338D97D284}" destId="{6361DAF9-0DCB-4827-AF18-7B3FFFD527CE}" srcOrd="0" destOrd="0" presId="urn:microsoft.com/office/officeart/2005/8/layout/vList5"/>
    <dgm:cxn modelId="{DBF73282-C395-4DBC-91F1-EFF586BBD33E}" type="presParOf" srcId="{6361DAF9-0DCB-4827-AF18-7B3FFFD527CE}" destId="{90E6DD72-EE37-43E3-9BAB-181E5B0E013D}" srcOrd="0" destOrd="0" presId="urn:microsoft.com/office/officeart/2005/8/layout/vList5"/>
    <dgm:cxn modelId="{C0E18035-1DC1-4536-93C8-514E294868B3}" type="presParOf" srcId="{6361DAF9-0DCB-4827-AF18-7B3FFFD527CE}" destId="{D24D9447-E11C-4253-9FB3-A6D082FA086B}" srcOrd="1" destOrd="0" presId="urn:microsoft.com/office/officeart/2005/8/layout/vList5"/>
    <dgm:cxn modelId="{F67ACF3B-A8CA-4422-AB8B-18D48E8F3348}" type="presParOf" srcId="{81E5A7B7-FC10-4B7C-9214-D5338D97D284}" destId="{44AE6C2B-84B9-4229-A8AC-2E3E5BF09FC9}" srcOrd="1" destOrd="0" presId="urn:microsoft.com/office/officeart/2005/8/layout/vList5"/>
    <dgm:cxn modelId="{83DA05EA-FDC2-446C-ADD3-39C8EA4E33FA}" type="presParOf" srcId="{81E5A7B7-FC10-4B7C-9214-D5338D97D284}" destId="{AFC41456-D128-4284-8E6D-55835F788EA4}" srcOrd="2" destOrd="0" presId="urn:microsoft.com/office/officeart/2005/8/layout/vList5"/>
    <dgm:cxn modelId="{321F9AEE-23C3-4AC0-BFB8-C95B02747732}" type="presParOf" srcId="{AFC41456-D128-4284-8E6D-55835F788EA4}" destId="{00BB6869-E70A-4373-A8F2-C7173CCDC595}" srcOrd="0" destOrd="0" presId="urn:microsoft.com/office/officeart/2005/8/layout/vList5"/>
    <dgm:cxn modelId="{3D113116-2065-4932-9310-1FC19DD47B9D}" type="presParOf" srcId="{AFC41456-D128-4284-8E6D-55835F788EA4}" destId="{DDB82444-E403-4291-A50A-744CF9730B8A}" srcOrd="1" destOrd="0" presId="urn:microsoft.com/office/officeart/2005/8/layout/vList5"/>
    <dgm:cxn modelId="{BE91D9D2-A1B1-4548-9BED-9EC7D89F1AF6}" type="presParOf" srcId="{81E5A7B7-FC10-4B7C-9214-D5338D97D284}" destId="{C304ABAC-9CCA-47AD-8F2A-12DB7BBE571B}" srcOrd="3" destOrd="0" presId="urn:microsoft.com/office/officeart/2005/8/layout/vList5"/>
    <dgm:cxn modelId="{82974C57-5086-47EA-BF58-9196D77A40C8}" type="presParOf" srcId="{81E5A7B7-FC10-4B7C-9214-D5338D97D284}" destId="{28B0C6F6-1B0D-4FEE-9B07-373CD6E587D7}" srcOrd="4" destOrd="0" presId="urn:microsoft.com/office/officeart/2005/8/layout/vList5"/>
    <dgm:cxn modelId="{4CFDD68E-8AED-4089-8389-06912DA43CF2}" type="presParOf" srcId="{28B0C6F6-1B0D-4FEE-9B07-373CD6E587D7}" destId="{D85AB85F-B143-475C-ADEB-170F1A24E14B}" srcOrd="0" destOrd="0" presId="urn:microsoft.com/office/officeart/2005/8/layout/vList5"/>
    <dgm:cxn modelId="{247BE072-34D8-4494-9C59-16971A433FDE}" type="presParOf" srcId="{28B0C6F6-1B0D-4FEE-9B07-373CD6E587D7}" destId="{377F62EC-539D-4CBC-B7A8-C2B69ABEB4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D9447-E11C-4253-9FB3-A6D082FA086B}">
      <dsp:nvSpPr>
        <dsp:cNvPr id="0" name=""/>
        <dsp:cNvSpPr/>
      </dsp:nvSpPr>
      <dsp:spPr>
        <a:xfrm rot="5400000">
          <a:off x="5024985" y="-1941898"/>
          <a:ext cx="1079673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Нормативные документы в сфере ДО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Требования и методические рекомендации по разработке ДООП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Инструкции и памятки по работе в навигаторе</a:t>
          </a:r>
        </a:p>
      </dsp:txBody>
      <dsp:txXfrm rot="-5400000">
        <a:off x="2946083" y="189709"/>
        <a:ext cx="5184774" cy="974263"/>
      </dsp:txXfrm>
    </dsp:sp>
    <dsp:sp modelId="{90E6DD72-EE37-43E3-9BAB-181E5B0E013D}">
      <dsp:nvSpPr>
        <dsp:cNvPr id="0" name=""/>
        <dsp:cNvSpPr/>
      </dsp:nvSpPr>
      <dsp:spPr>
        <a:xfrm>
          <a:off x="0" y="2044"/>
          <a:ext cx="2946082" cy="134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Сформирован и доведен до ОО района  пакет нормативных документов и методических материалов </a:t>
          </a:r>
        </a:p>
      </dsp:txBody>
      <dsp:txXfrm>
        <a:off x="65882" y="67926"/>
        <a:ext cx="2814318" cy="1217828"/>
      </dsp:txXfrm>
    </dsp:sp>
    <dsp:sp modelId="{DDB82444-E403-4291-A50A-744CF9730B8A}">
      <dsp:nvSpPr>
        <dsp:cNvPr id="0" name=""/>
        <dsp:cNvSpPr/>
      </dsp:nvSpPr>
      <dsp:spPr>
        <a:xfrm rot="5400000">
          <a:off x="5024985" y="-524827"/>
          <a:ext cx="1079673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«Веселые нотки»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«Дорожная азбука»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«Уроки оригами»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«Азбука общения» и др.</a:t>
          </a:r>
        </a:p>
      </dsp:txBody>
      <dsp:txXfrm rot="-5400000">
        <a:off x="2946083" y="1606780"/>
        <a:ext cx="5184774" cy="974263"/>
      </dsp:txXfrm>
    </dsp:sp>
    <dsp:sp modelId="{00BB6869-E70A-4373-A8F2-C7173CCDC595}">
      <dsp:nvSpPr>
        <dsp:cNvPr id="0" name=""/>
        <dsp:cNvSpPr/>
      </dsp:nvSpPr>
      <dsp:spPr>
        <a:xfrm>
          <a:off x="0" y="1419116"/>
          <a:ext cx="2946082" cy="134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Разработаны для использования в ОО района ДООП </a:t>
          </a:r>
        </a:p>
      </dsp:txBody>
      <dsp:txXfrm>
        <a:off x="65882" y="1484998"/>
        <a:ext cx="2814318" cy="1217828"/>
      </dsp:txXfrm>
    </dsp:sp>
    <dsp:sp modelId="{377F62EC-539D-4CBC-B7A8-C2B69ABEB430}">
      <dsp:nvSpPr>
        <dsp:cNvPr id="0" name=""/>
        <dsp:cNvSpPr/>
      </dsp:nvSpPr>
      <dsp:spPr>
        <a:xfrm rot="5400000">
          <a:off x="5024985" y="892244"/>
          <a:ext cx="1079673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возникающим проблемам работы в Навигаторе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разработке ДООП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 планированию и организации деятельности по реализации ДОО</a:t>
          </a:r>
        </a:p>
      </dsp:txBody>
      <dsp:txXfrm rot="-5400000">
        <a:off x="2946083" y="3023852"/>
        <a:ext cx="5184774" cy="974263"/>
      </dsp:txXfrm>
    </dsp:sp>
    <dsp:sp modelId="{D85AB85F-B143-475C-ADEB-170F1A24E14B}">
      <dsp:nvSpPr>
        <dsp:cNvPr id="0" name=""/>
        <dsp:cNvSpPr/>
      </dsp:nvSpPr>
      <dsp:spPr>
        <a:xfrm>
          <a:off x="0" y="2838232"/>
          <a:ext cx="2946082" cy="1349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Проведены индивидуальные тематические консультации</a:t>
          </a:r>
        </a:p>
      </dsp:txBody>
      <dsp:txXfrm>
        <a:off x="65882" y="2904114"/>
        <a:ext cx="2814318" cy="121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922F-CA72-49B7-A234-03B44270E87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5FEF-39D7-4F94-AEC3-0F1ED929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5FEF-39D7-4F94-AEC3-0F1ED929C2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6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5FEF-39D7-4F94-AEC3-0F1ED929C2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9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D0A38E-87D7-4D66-9D1B-4BAE859DDDE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6B4AE0-CEE4-42E5-B7F0-F28B33E613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337" y="980728"/>
            <a:ext cx="7772400" cy="18288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МОЦ Орджоникидзевского района города Екатеринбург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итоги 2024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788" y="4075018"/>
            <a:ext cx="7988424" cy="9144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МБУ ДО </a:t>
            </a:r>
          </a:p>
          <a:p>
            <a:r>
              <a:rPr lang="ru-RU" b="1" dirty="0">
                <a:solidFill>
                  <a:schemeClr val="tx1"/>
                </a:solidFill>
              </a:rPr>
              <a:t>Детско-юношеский центр </a:t>
            </a:r>
          </a:p>
          <a:p>
            <a:r>
              <a:rPr lang="ru-RU" b="1" dirty="0">
                <a:solidFill>
                  <a:schemeClr val="tx1"/>
                </a:solidFill>
              </a:rPr>
              <a:t>«Контакт»</a:t>
            </a:r>
          </a:p>
          <a:p>
            <a:r>
              <a:rPr lang="ru-RU" b="1" dirty="0">
                <a:solidFill>
                  <a:schemeClr val="tx1"/>
                </a:solidFill>
              </a:rPr>
              <a:t>Методист Нечаева Т.А.</a:t>
            </a:r>
          </a:p>
          <a:p>
            <a:r>
              <a:rPr lang="ru-RU" b="1" dirty="0">
                <a:solidFill>
                  <a:schemeClr val="tx1"/>
                </a:solidFill>
              </a:rPr>
              <a:t>21 января 2025</a:t>
            </a:r>
          </a:p>
          <a:p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Public\Логотип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t="12207" r="25237" b="35827"/>
          <a:stretch/>
        </p:blipFill>
        <p:spPr bwMode="auto">
          <a:xfrm>
            <a:off x="683336" y="2610621"/>
            <a:ext cx="3240591" cy="2186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2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79824" cy="10515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Планы, проекты…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824536" cy="4187952"/>
          </a:xfrm>
        </p:spPr>
        <p:txBody>
          <a:bodyPr>
            <a:normAutofit/>
          </a:bodyPr>
          <a:lstStyle/>
          <a:p>
            <a:r>
              <a:rPr lang="ru-RU" sz="2000" dirty="0"/>
              <a:t>Повышение профессионального уровня педагогов, реализующих ДООП</a:t>
            </a:r>
          </a:p>
          <a:p>
            <a:endParaRPr lang="ru-RU" sz="2000" dirty="0"/>
          </a:p>
          <a:p>
            <a:r>
              <a:rPr lang="ru-RU" sz="2000" dirty="0"/>
              <a:t>Обобщение и распространение педагогического опыта в сфере ДО</a:t>
            </a:r>
          </a:p>
          <a:p>
            <a:endParaRPr lang="ru-RU" sz="2000" dirty="0"/>
          </a:p>
          <a:p>
            <a:r>
              <a:rPr lang="ru-RU" sz="2000" dirty="0"/>
              <a:t>Расширение спектра ДООП, реализующихся в сетевой форме и на основе договора о сотрудничестве</a:t>
            </a:r>
          </a:p>
          <a:p>
            <a:endParaRPr lang="ru-RU" sz="2000" dirty="0"/>
          </a:p>
          <a:p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652120" y="1124744"/>
            <a:ext cx="2902789" cy="1542703"/>
            <a:chOff x="0" y="1733939"/>
            <a:chExt cx="3357306" cy="21048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1733939"/>
              <a:ext cx="3357306" cy="2104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Профессиональный </a:t>
              </a:r>
              <a:r>
                <a:rPr lang="ru-RU" kern="1200" dirty="0" err="1"/>
                <a:t>нетворгинг</a:t>
              </a:r>
              <a:endParaRPr lang="ru-RU" kern="12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«Всегда в Контакте»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81711" y="5085184"/>
            <a:ext cx="2902789" cy="1127246"/>
            <a:chOff x="0" y="2448425"/>
            <a:chExt cx="3357306" cy="139039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Проект «Шаг в будущее»</a:t>
              </a:r>
              <a:endParaRPr lang="ru-RU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52120" y="2780928"/>
            <a:ext cx="2902789" cy="1008112"/>
            <a:chOff x="0" y="2448425"/>
            <a:chExt cx="3357306" cy="13903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Педагогические </a:t>
              </a:r>
              <a:r>
                <a:rPr lang="ru-RU" kern="1200" dirty="0" err="1"/>
                <a:t>гостевины</a:t>
              </a:r>
              <a:endParaRPr lang="ru-RU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72236" y="3930005"/>
            <a:ext cx="2902789" cy="1008112"/>
            <a:chOff x="0" y="2448425"/>
            <a:chExt cx="3357306" cy="13903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2448425"/>
              <a:ext cx="3357306" cy="13903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Конкурсы профессионального мастерства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25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00800" cy="1242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Приняли участие в региональном конкурсе «Наш МОЦ»</a:t>
            </a:r>
          </a:p>
        </p:txBody>
      </p:sp>
      <p:pic>
        <p:nvPicPr>
          <p:cNvPr id="3075" name="Picture 3" descr="C:\Users\Пользователь\Downloads\МБУ ДО ДЮЦ Контакт - ОБРАЗ_ЕКБ Управленческая команда 2024-202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5674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8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5400000">
            <a:off x="3995936" y="-2763688"/>
            <a:ext cx="1080120" cy="784887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>
            <a:normAutofit fontScale="70000" lnSpcReduction="2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Орджоникидзевский район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 цифрах</a:t>
            </a:r>
            <a:endParaRPr lang="ru-RU" sz="2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1844824"/>
            <a:ext cx="2304256" cy="1224136"/>
            <a:chOff x="1058241" y="144018"/>
            <a:chExt cx="1924546" cy="9875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58241" y="144018"/>
              <a:ext cx="1924546" cy="98751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058241" y="144018"/>
              <a:ext cx="1924546" cy="987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</a:rPr>
                <a:t>29</a:t>
              </a:r>
              <a:r>
                <a:rPr lang="ru-RU" kern="1200" dirty="0">
                  <a:solidFill>
                    <a:schemeClr val="tx1"/>
                  </a:solidFill>
                </a:rPr>
                <a:t> школ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9552" y="3235817"/>
            <a:ext cx="2376264" cy="1368152"/>
            <a:chOff x="0" y="2186703"/>
            <a:chExt cx="1675343" cy="11931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186703"/>
              <a:ext cx="1675343" cy="11931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2186703"/>
              <a:ext cx="1675343" cy="1193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</a:rPr>
                <a:t>3</a:t>
              </a:r>
              <a:r>
                <a:rPr lang="ru-RU" kern="1200" dirty="0">
                  <a:solidFill>
                    <a:schemeClr val="tx1"/>
                  </a:solidFill>
                </a:rPr>
                <a:t> учреждения дополнительного образования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4825455"/>
            <a:ext cx="2376264" cy="1437652"/>
            <a:chOff x="0" y="3272284"/>
            <a:chExt cx="2001366" cy="9155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3272284"/>
              <a:ext cx="2001366" cy="9155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3272284"/>
              <a:ext cx="2001366" cy="915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C00000"/>
                  </a:solidFill>
                </a:rPr>
                <a:t>114</a:t>
              </a:r>
              <a:r>
                <a:rPr lang="ru-RU" sz="2000" kern="1200" dirty="0">
                  <a:solidFill>
                    <a:schemeClr val="tx1"/>
                  </a:solidFill>
                </a:rPr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детских сада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19358" y="1847112"/>
            <a:ext cx="2160240" cy="1224136"/>
            <a:chOff x="6279033" y="0"/>
            <a:chExt cx="2001366" cy="13068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279033" y="0"/>
              <a:ext cx="2001366" cy="13068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6279033" y="0"/>
              <a:ext cx="2001366" cy="1306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более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C00000"/>
                  </a:solidFill>
                </a:rPr>
                <a:t>300 000</a:t>
              </a:r>
              <a:r>
                <a:rPr lang="ru-RU" sz="2000" kern="1200" dirty="0">
                  <a:solidFill>
                    <a:schemeClr val="tx1"/>
                  </a:solidFill>
                </a:rPr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жителей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19358" y="3235817"/>
            <a:ext cx="2160240" cy="1368152"/>
            <a:chOff x="6279033" y="2889825"/>
            <a:chExt cx="2001366" cy="120081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279033" y="2889825"/>
              <a:ext cx="2001366" cy="12008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6279033" y="2889825"/>
              <a:ext cx="2001366" cy="1200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>
                  <a:solidFill>
                    <a:schemeClr val="tx1"/>
                  </a:solidFill>
                </a:rPr>
                <a:t>ДО охвачено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rgbClr val="C00000"/>
                  </a:solidFill>
                </a:rPr>
                <a:t>37179</a:t>
              </a:r>
              <a:r>
                <a:rPr lang="ru-RU" kern="1200" dirty="0">
                  <a:solidFill>
                    <a:schemeClr val="tx1"/>
                  </a:solidFill>
                </a:rPr>
                <a:t> детей в возрасте от 5 до 18 лет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04044" y="1826897"/>
            <a:ext cx="2672343" cy="1242064"/>
            <a:chOff x="4386187" y="2160243"/>
            <a:chExt cx="2007411" cy="20265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386187" y="2160243"/>
              <a:ext cx="2001366" cy="20265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4392232" y="2160243"/>
              <a:ext cx="2001366" cy="2026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реализуется </a:t>
              </a:r>
              <a:r>
                <a:rPr lang="ru-RU" b="1" kern="1200" dirty="0">
                  <a:solidFill>
                    <a:srgbClr val="C00000"/>
                  </a:solidFill>
                </a:rPr>
                <a:t>1129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sz="1600" kern="1200" dirty="0">
                  <a:solidFill>
                    <a:schemeClr val="tx1"/>
                  </a:solidFill>
                </a:rPr>
                <a:t>дополнительный общеобразовательных программ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24128" y="4885577"/>
            <a:ext cx="2664296" cy="1377530"/>
            <a:chOff x="6279033" y="0"/>
            <a:chExt cx="2001366" cy="13068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279033" y="0"/>
              <a:ext cx="2001366" cy="13068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6279033" y="0"/>
              <a:ext cx="2001366" cy="1306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C00000"/>
                  </a:solidFill>
                </a:rPr>
                <a:t>830 </a:t>
              </a:r>
              <a:r>
                <a:rPr lang="ru-RU" sz="2000" kern="1200" dirty="0">
                  <a:solidFill>
                    <a:schemeClr val="tx1"/>
                  </a:solidFill>
                </a:rPr>
                <a:t>ПДО</a:t>
              </a:r>
            </a:p>
          </p:txBody>
        </p:sp>
      </p:grpSp>
      <p:pic>
        <p:nvPicPr>
          <p:cNvPr id="1026" name="Picture 2" descr="4 худших районов и микрорайонов Екатеринбурга для прожи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58" y="4882169"/>
            <a:ext cx="2273236" cy="13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мест района Уралмаш в Екатеринбурге, которые интересно посетить |  Уникальная Россия | Дз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 bwMode="auto">
          <a:xfrm>
            <a:off x="5709970" y="3216369"/>
            <a:ext cx="2678454" cy="1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4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Основная задача 2024 года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C00000"/>
                </a:solidFill>
                <a:effectLst/>
              </a:rPr>
              <a:t>Повышение</a:t>
            </a:r>
            <a:r>
              <a:rPr lang="ru-RU" b="0" dirty="0">
                <a:solidFill>
                  <a:srgbClr val="C00000"/>
                </a:solidFill>
                <a:effectLst/>
              </a:rPr>
              <a:t> в Орджоникидзевском районе </a:t>
            </a:r>
            <a:r>
              <a:rPr lang="ru-RU" dirty="0">
                <a:solidFill>
                  <a:srgbClr val="C00000"/>
                </a:solidFill>
                <a:effectLst/>
              </a:rPr>
              <a:t>уровня охвата детей </a:t>
            </a:r>
            <a:br>
              <a:rPr lang="ru-RU" b="0" dirty="0">
                <a:solidFill>
                  <a:srgbClr val="C00000"/>
                </a:solidFill>
                <a:effectLst/>
              </a:rPr>
            </a:br>
            <a:r>
              <a:rPr lang="ru-RU" b="0" dirty="0">
                <a:solidFill>
                  <a:srgbClr val="C00000"/>
                </a:solidFill>
                <a:effectLst/>
              </a:rPr>
              <a:t>от 5 до 18 лет </a:t>
            </a:r>
            <a:r>
              <a:rPr lang="ru-RU" dirty="0">
                <a:solidFill>
                  <a:srgbClr val="C00000"/>
                </a:solidFill>
                <a:effectLst/>
              </a:rPr>
              <a:t>дополнительным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14363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1682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Охват ДО детей от 5 до 18 лет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ОУ+ДОУ+ДО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893646"/>
              </p:ext>
            </p:extLst>
          </p:nvPr>
        </p:nvGraphicFramePr>
        <p:xfrm>
          <a:off x="2411760" y="2996952"/>
          <a:ext cx="5761035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52%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2996952"/>
            <a:ext cx="1296144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Январь 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040" y="3869432"/>
            <a:ext cx="1296144" cy="720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Декабрь 2024</a:t>
            </a:r>
          </a:p>
        </p:txBody>
      </p:sp>
    </p:spTree>
    <p:extLst>
      <p:ext uri="{BB962C8B-B14F-4D97-AF65-F5344CB8AC3E}">
        <p14:creationId xmlns:p14="http://schemas.microsoft.com/office/powerpoint/2010/main" val="390509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/>
              </a:rPr>
              <a:t>Перечень мероприятий направленных на увеличение охвата детей от 5 до 18 лет ДО</a:t>
            </a:r>
            <a:br>
              <a:rPr lang="ru-RU" sz="2000" dirty="0">
                <a:solidFill>
                  <a:srgbClr val="C00000"/>
                </a:solidFill>
                <a:effectLst/>
              </a:rPr>
            </a:br>
            <a:r>
              <a:rPr lang="ru-RU" sz="2000" b="0" dirty="0">
                <a:solidFill>
                  <a:srgbClr val="C00000"/>
                </a:solidFill>
                <a:effectLst/>
              </a:rPr>
              <a:t>(педагогическое сообщество Орджоникидзевского района)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648265"/>
              </p:ext>
            </p:extLst>
          </p:nvPr>
        </p:nvGraphicFramePr>
        <p:xfrm>
          <a:off x="323528" y="1773238"/>
          <a:ext cx="8496944" cy="432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86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Категория участников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22">
                <a:tc>
                  <a:txBody>
                    <a:bodyPr/>
                    <a:lstStyle/>
                    <a:p>
                      <a:r>
                        <a:rPr lang="ru-RU" sz="1400" dirty="0"/>
                        <a:t>Январь, февраль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Подготовлены презентации:</a:t>
                      </a:r>
                    </a:p>
                    <a:p>
                      <a:r>
                        <a:rPr lang="ru-RU" sz="1400" dirty="0"/>
                        <a:t> «Навигатор.66 в вопросах и ответах»</a:t>
                      </a:r>
                    </a:p>
                    <a:p>
                      <a:r>
                        <a:rPr lang="ru-RU" sz="1400" dirty="0"/>
                        <a:t> «ДООП работа над ошибками»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Зам. по ВВР ОО, методисты ДОУ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22">
                <a:tc>
                  <a:txBody>
                    <a:bodyPr/>
                    <a:lstStyle/>
                    <a:p>
                      <a:r>
                        <a:rPr lang="ru-RU" sz="1400" dirty="0"/>
                        <a:t>Февраль</a:t>
                      </a:r>
                    </a:p>
                    <a:p>
                      <a:r>
                        <a:rPr lang="ru-RU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ВКС по показателям охвата детей в возрасте от 5-18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Руководители  ОО Орджоникидзевского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/>
                        <a:t>Март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ВКС по показателям охвата детей в возрасте от 5-18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Руководители  ДОУ Орджоникидзевского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/>
                        <a:t>Апрель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ВКС Реализация</a:t>
                      </a:r>
                      <a:r>
                        <a:rPr lang="ru-RU" sz="1400" baseline="0" dirty="0"/>
                        <a:t> ДООП в сетевой форме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Зам. по ВВР ОО, методисты ДОУ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Октябрь</a:t>
                      </a:r>
                    </a:p>
                    <a:p>
                      <a:r>
                        <a:rPr lang="ru-RU" sz="1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Практикум: «ДООП глазами эксперта: работа над ошибками»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Зам. по ВВР ОО, методисты ДОУ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80">
                <a:tc>
                  <a:txBody>
                    <a:bodyPr/>
                    <a:lstStyle/>
                    <a:p>
                      <a:r>
                        <a:rPr lang="ru-RU" sz="1400" dirty="0"/>
                        <a:t>Декабрь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ВКС Возможности для увеличения охвата</a:t>
                      </a:r>
                      <a:r>
                        <a:rPr lang="ru-RU" sz="1400" baseline="0" dirty="0"/>
                        <a:t> обучающихся ДО. Практические рекомендации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Руководители  ОО Орджоникидзевского района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7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Методическая поддержка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553791"/>
              </p:ext>
            </p:extLst>
          </p:nvPr>
        </p:nvGraphicFramePr>
        <p:xfrm>
          <a:off x="467544" y="198884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33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</a:rPr>
              <a:t>Повышение профессионального уровня педагогов ОУ района, реализующих ДООП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4968552" cy="4187952"/>
          </a:xfrm>
        </p:spPr>
        <p:txBody>
          <a:bodyPr>
            <a:normAutofit/>
          </a:bodyPr>
          <a:lstStyle/>
          <a:p>
            <a:r>
              <a:rPr lang="ru-RU" sz="1800" dirty="0"/>
              <a:t>Молодежный </a:t>
            </a:r>
            <a:r>
              <a:rPr lang="ru-RU" sz="1800" dirty="0" err="1"/>
              <a:t>нетворгинг</a:t>
            </a:r>
            <a:r>
              <a:rPr lang="ru-RU" sz="1800" dirty="0"/>
              <a:t> «Навигатор по планете общения»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Серия семинаров «Педагогический </a:t>
            </a:r>
            <a:r>
              <a:rPr lang="ru-RU" sz="1800" dirty="0" err="1"/>
              <a:t>обгрейд</a:t>
            </a:r>
            <a:r>
              <a:rPr lang="ru-RU" sz="1800" dirty="0"/>
              <a:t>»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«</a:t>
            </a:r>
            <a:r>
              <a:rPr lang="ru-RU" sz="1800" dirty="0" err="1"/>
              <a:t>МастеКлассный</a:t>
            </a:r>
            <a:r>
              <a:rPr lang="ru-RU" sz="1800" dirty="0"/>
              <a:t> калейдоскоп»  (педагогические технологии ДО во внеурочной деятельности) </a:t>
            </a:r>
          </a:p>
        </p:txBody>
      </p:sp>
      <p:sp>
        <p:nvSpPr>
          <p:cNvPr id="4" name="AutoShape 2" descr="2024-11-16 13.07.34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Пользователь\Downloads\2024-11-16 13.09.27.HEI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23" y="1556792"/>
            <a:ext cx="2161059" cy="16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2024-11-16 14.18.57.HEIC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3" t="25872" r="6123"/>
          <a:stretch/>
        </p:blipFill>
        <p:spPr bwMode="auto">
          <a:xfrm>
            <a:off x="4687050" y="4869160"/>
            <a:ext cx="2800188" cy="15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2024-11-16 14.22.08.HE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Пользователь\Downloads\2024-11-16 14.22.08.HEIC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 bwMode="auto">
          <a:xfrm>
            <a:off x="6382723" y="3262463"/>
            <a:ext cx="2251877" cy="14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3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</a:rPr>
              <a:t>Перечень обучающих семинаров, </a:t>
            </a:r>
            <a:r>
              <a:rPr lang="ru-RU" sz="2400" dirty="0" err="1">
                <a:solidFill>
                  <a:srgbClr val="C00000"/>
                </a:solidFill>
                <a:effectLst/>
              </a:rPr>
              <a:t>вебинаров</a:t>
            </a:r>
            <a:r>
              <a:rPr lang="ru-RU" sz="2400" dirty="0">
                <a:solidFill>
                  <a:srgbClr val="C00000"/>
                </a:solidFill>
                <a:effectLst/>
              </a:rPr>
              <a:t> и мастер классов 2024 год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 </a:t>
            </a:r>
            <a:r>
              <a:rPr lang="ru-RU" sz="2400" b="0" dirty="0">
                <a:solidFill>
                  <a:srgbClr val="C00000"/>
                </a:solidFill>
                <a:effectLst/>
              </a:rPr>
              <a:t>(педагогическое сообщество города, области)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360169"/>
              </p:ext>
            </p:extLst>
          </p:nvPr>
        </p:nvGraphicFramePr>
        <p:xfrm>
          <a:off x="539750" y="1773238"/>
          <a:ext cx="80646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Категория слушателей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Май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Городская конференция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 «Сетевое взаимодействие (сотрудничество) УДО, ОО и ВУЗа в процессе организации деятельности органов ученического самоуправления (из опыта работы ДЮЦ «Контакт»)»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/>
                        <a:t>«Решение задач социализации первоклассников в период адаптации к школе в рамках сетевого взаимодействия УДО и ОО (реализация ДООП в сетевой форме)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Специалисты УДО города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Октябрь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Профориентационная</a:t>
                      </a:r>
                      <a:r>
                        <a:rPr lang="ru-RU" sz="1400" dirty="0"/>
                        <a:t> деловая игра с элементами технологий "</a:t>
                      </a:r>
                      <a:r>
                        <a:rPr lang="ru-RU" sz="1400" dirty="0" err="1"/>
                        <a:t>Профпробы</a:t>
                      </a:r>
                      <a:r>
                        <a:rPr lang="ru-RU" sz="1400" dirty="0"/>
                        <a:t>" и "Аквариум"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Педагогические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работники, осуществляющих </a:t>
                      </a:r>
                      <a:r>
                        <a:rPr lang="ru-RU" sz="1400" dirty="0" err="1"/>
                        <a:t>профориентационную</a:t>
                      </a:r>
                      <a:r>
                        <a:rPr lang="ru-RU" sz="1400" dirty="0"/>
                        <a:t> деятельность в ОУ разных типов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3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Нечаева Т.А\Городские семинары. конкурсы ДЮЦ\профкоктель\MyColl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" y="18864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3781</TotalTime>
  <Words>535</Words>
  <Application>Microsoft Office PowerPoint</Application>
  <PresentationFormat>Экран (4:3)</PresentationFormat>
  <Paragraphs>98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 2</vt:lpstr>
      <vt:lpstr>Аспект</vt:lpstr>
      <vt:lpstr>МОЦ Орджоникидзевского района города Екатеринбург итоги 2024 года</vt:lpstr>
      <vt:lpstr>Презентация PowerPoint</vt:lpstr>
      <vt:lpstr>Основная задача 2024 года  Повышение в Орджоникидзевском районе уровня охвата детей  от 5 до 18 лет дополнительным образованием</vt:lpstr>
      <vt:lpstr>Охват ДО детей от 5 до 18 лет  ОУ+ДОУ+ДО</vt:lpstr>
      <vt:lpstr>Перечень мероприятий направленных на увеличение охвата детей от 5 до 18 лет ДО (педагогическое сообщество Орджоникидзевского района)</vt:lpstr>
      <vt:lpstr>   Методическая поддержка</vt:lpstr>
      <vt:lpstr>Повышение профессионального уровня педагогов ОУ района, реализующих ДООП</vt:lpstr>
      <vt:lpstr>Перечень обучающих семинаров, вебинаров и мастер классов 2024 год  (педагогическое сообщество города, области)</vt:lpstr>
      <vt:lpstr>Презентация PowerPoint</vt:lpstr>
      <vt:lpstr>Планы, проекты…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Андрей</cp:lastModifiedBy>
  <cp:revision>27</cp:revision>
  <dcterms:created xsi:type="dcterms:W3CDTF">2025-01-17T04:43:40Z</dcterms:created>
  <dcterms:modified xsi:type="dcterms:W3CDTF">2025-10-28T05:41:54Z</dcterms:modified>
</cp:coreProperties>
</file>